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adba6bd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adba6bd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501aa05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501aa05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501aa05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501aa05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adde4f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8adde4f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501aa05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501aa05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501aa05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501aa05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8dd51bf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8dd51bf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501aa05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8501aa05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501aa05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501aa05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501aa05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501aa05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c8dd51bf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c8dd51bf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501aa05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8501aa05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501aa05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8501aa05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501aa05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8501aa05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521b7f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8521b7f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8501aa05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8501aa05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501aa05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501aa05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501aa05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8501aa05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501aa05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501aa05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521b7fd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521b7fd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a522f1c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a522f1c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501aa0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8501aa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a522f1c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8a522f1c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501aa05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501aa05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a522f1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8a522f1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Understanding the API Basics</a:t>
            </a:r>
            <a:endParaRPr sz="50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953725" y="2850050"/>
            <a:ext cx="5054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What is API, API Testing &amp; REST API</a:t>
            </a:r>
            <a:endParaRPr b="1" sz="2000"/>
          </a:p>
        </p:txBody>
      </p:sp>
      <p:sp>
        <p:nvSpPr>
          <p:cNvPr id="68" name="Google Shape;68;p13"/>
          <p:cNvSpPr txBox="1"/>
          <p:nvPr/>
        </p:nvSpPr>
        <p:spPr>
          <a:xfrm>
            <a:off x="7219900" y="4442475"/>
            <a:ext cx="22503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By Promode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39" y="4190973"/>
            <a:ext cx="1362734" cy="6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063" y="483650"/>
            <a:ext cx="1104875" cy="11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9375" y="229400"/>
            <a:ext cx="482200" cy="4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Understand - REST API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311700" y="880850"/>
            <a:ext cx="85206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Uniform Interface </a:t>
            </a:r>
            <a:br>
              <a:rPr b="1" lang="en" sz="1400"/>
            </a:br>
            <a:br>
              <a:rPr b="1" lang="en" sz="1400"/>
            </a:br>
            <a:r>
              <a:rPr lang="en" sz="1400"/>
              <a:t> - </a:t>
            </a:r>
            <a:r>
              <a:rPr b="1" lang="en" sz="1400"/>
              <a:t>As Resource-Based </a:t>
            </a:r>
            <a:r>
              <a:rPr lang="en" sz="1400"/>
              <a:t>- Type HTML, XML, JSON with UTF-8 are supported.</a:t>
            </a:r>
            <a:br>
              <a:rPr lang="en" sz="1400"/>
            </a:b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b="1" lang="en" sz="1400"/>
              <a:t>Manipulation of Resources Through Representations</a:t>
            </a:r>
            <a:r>
              <a:rPr lang="en" sz="1400"/>
              <a:t> -- Client holds a representation of </a:t>
            </a:r>
            <a:r>
              <a:rPr lang="en" sz="1400"/>
              <a:t>a        </a:t>
            </a:r>
            <a:r>
              <a:rPr lang="en" sz="1400"/>
              <a:t>resource to manipulate the server resources.</a:t>
            </a:r>
            <a:br>
              <a:rPr lang="en" sz="1400"/>
            </a:b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b="1" lang="en" sz="1400"/>
              <a:t>Self-descriptive Messages  </a:t>
            </a:r>
            <a:r>
              <a:rPr lang="en" sz="1400"/>
              <a:t>-- Message should describe the MIME type, Parsing info.</a:t>
            </a:r>
            <a:br>
              <a:rPr lang="en" sz="1400"/>
            </a:b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- </a:t>
            </a:r>
            <a:r>
              <a:rPr b="1" lang="en" sz="1400"/>
              <a:t>Hypermedia as the Engine of Application State (HATEOAS) </a:t>
            </a:r>
            <a:r>
              <a:rPr lang="en" sz="1400"/>
              <a:t>- Clients deliver state via body contents, query-string parameters, request headers and the requested URI (the resource name).</a:t>
            </a:r>
            <a:br>
              <a:rPr lang="en" sz="1400"/>
            </a:br>
            <a:endParaRPr sz="1400"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300" y="4154375"/>
            <a:ext cx="989150" cy="9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825" y="1099925"/>
            <a:ext cx="808300" cy="8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2175" y="1126150"/>
            <a:ext cx="755850" cy="7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5776550" y="63625"/>
            <a:ext cx="1733100" cy="627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>
                <a:solidFill>
                  <a:srgbClr val="FFFFFF"/>
                </a:solidFill>
              </a:rPr>
              <a:t>REST Explained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</a:t>
            </a:r>
            <a:r>
              <a:rPr lang="en"/>
              <a:t>Uses</a:t>
            </a:r>
            <a:r>
              <a:rPr lang="en"/>
              <a:t> REST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1700" y="915300"/>
            <a:ext cx="29718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/>
              <a:t>Twitter API </a:t>
            </a:r>
            <a:endParaRPr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/>
              <a:t>LinkedIn API</a:t>
            </a:r>
            <a:endParaRPr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/>
              <a:t>Slack API</a:t>
            </a:r>
            <a:endParaRPr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/>
              <a:t>…… many more…...</a:t>
            </a:r>
            <a:endParaRPr sz="35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0" y="964425"/>
            <a:ext cx="5343373" cy="35673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964450" y="1732350"/>
            <a:ext cx="7428300" cy="2217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Let’s Understand - HTTP first.</a:t>
            </a:r>
            <a:endParaRPr sz="54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300" y="4154375"/>
            <a:ext cx="989150" cy="9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Let’s Understand - </a:t>
            </a:r>
            <a:r>
              <a:rPr lang="en" sz="3400"/>
              <a:t>HyperText Transfer Protocol(HTTP)</a:t>
            </a:r>
            <a:endParaRPr sz="3400"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1700" y="920400"/>
            <a:ext cx="85206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 (</a:t>
            </a:r>
            <a:r>
              <a:rPr b="1" lang="en" sz="1400"/>
              <a:t>Hypertext Transfer Protoco</a:t>
            </a:r>
            <a:r>
              <a:rPr lang="en" sz="1400"/>
              <a:t>l) is perhaps the most popular application protocol used in the Internet (or The WEB).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An HTTP client sends a request message to an HTTP server.  The server, in turn, returns a response message.  In other words, HTTP is a pull protocol, the client pulls information from the server (instead of server pushes information down to the client).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HTTP is a</a:t>
            </a:r>
            <a:r>
              <a:rPr b="1" lang="en" sz="1400"/>
              <a:t> stateless protocol</a:t>
            </a:r>
            <a:r>
              <a:rPr lang="en" sz="1400"/>
              <a:t>. In other words, the current request does not know what has been done in the previous requests.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HTTP permits negotiating of data type and representation, so as to allow systems to be built independently of the data being transferred.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" y="172225"/>
            <a:ext cx="8887525" cy="4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HTTP -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00" y="1477700"/>
            <a:ext cx="7985600" cy="189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104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HTTP Methods</a:t>
            </a:r>
            <a:endParaRPr u="sng"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0" y="1110598"/>
            <a:ext cx="7341127" cy="33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0100" y="216663"/>
            <a:ext cx="482200" cy="4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104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HTTP Status Codes </a:t>
            </a:r>
            <a:endParaRPr u="sng"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100" y="216663"/>
            <a:ext cx="482200" cy="4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311700" y="920400"/>
            <a:ext cx="85206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1xx: Informational Messages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2xx: Successful   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3xx: Redirection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4xx: Client Error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2400"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5xx: Server Error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7175" y="1389225"/>
            <a:ext cx="849575" cy="8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6405" y="3249125"/>
            <a:ext cx="79781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0150" y="3720525"/>
            <a:ext cx="1435550" cy="10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>
            <p:ph type="title"/>
          </p:nvPr>
        </p:nvSpPr>
        <p:spPr>
          <a:xfrm>
            <a:off x="5901250" y="3811700"/>
            <a:ext cx="9555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HTTP 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525" y="3892075"/>
            <a:ext cx="1435550" cy="10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>
            <p:ph type="title"/>
          </p:nvPr>
        </p:nvSpPr>
        <p:spPr>
          <a:xfrm>
            <a:off x="964450" y="1732350"/>
            <a:ext cx="7428300" cy="2217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How to view HTTP Traffic?</a:t>
            </a:r>
            <a:endParaRPr sz="5400"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1050" y="3892075"/>
            <a:ext cx="782500" cy="7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311700" y="104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HTTP Traffic View in Dev Tool Chrome</a:t>
            </a:r>
            <a:endParaRPr u="sng"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100" y="216663"/>
            <a:ext cx="482200" cy="4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311700" y="920400"/>
            <a:ext cx="28764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Tools to View HTTP Traffic</a:t>
            </a:r>
            <a:br>
              <a:rPr b="1" lang="en" sz="1400"/>
            </a:br>
            <a:br>
              <a:rPr b="1" lang="en" sz="1400"/>
            </a:br>
            <a:br>
              <a:rPr b="1" lang="en" sz="1400"/>
            </a:br>
            <a:r>
              <a:rPr b="1" lang="en" sz="1400"/>
              <a:t>Go to  - </a:t>
            </a:r>
            <a:r>
              <a:rPr lang="en" sz="1400"/>
              <a:t>https://api.myjson.com/bins/107o0j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F12 key in Windows</a:t>
            </a:r>
            <a:br>
              <a:rPr b="1" lang="en" sz="1400"/>
            </a:br>
            <a:r>
              <a:rPr b="1" lang="en" sz="1400"/>
              <a:t>To open Dev Tools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Undoubtedly, the Chrome/Webkit inspector is a favorite amongst web developers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100" y="1090476"/>
            <a:ext cx="5799350" cy="29625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Lecture</a:t>
            </a:r>
            <a:endParaRPr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an API ?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REST ?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HTTP Works and its Methods ?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Authentication work in HTTP and in REST API ?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Understanding - Cookies and Token basics for API Testing 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857850" y="2329350"/>
            <a:ext cx="7428300" cy="2217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Dem</a:t>
            </a:r>
            <a:r>
              <a:rPr lang="en" sz="5400"/>
              <a:t>o</a:t>
            </a:r>
            <a:r>
              <a:rPr lang="en" sz="5400"/>
              <a:t> - Lets Open Chrome</a:t>
            </a:r>
            <a:endParaRPr sz="5400"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300" y="4154375"/>
            <a:ext cx="989150" cy="9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494" y="2055119"/>
            <a:ext cx="1178050" cy="11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0625" y="481225"/>
            <a:ext cx="1933850" cy="14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964450" y="1732350"/>
            <a:ext cx="7428300" cy="2217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What is Authentication?</a:t>
            </a:r>
            <a:endParaRPr sz="5400"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300" y="4154375"/>
            <a:ext cx="989150" cy="9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675" y="3117577"/>
            <a:ext cx="2540850" cy="13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104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What is Web-</a:t>
            </a:r>
            <a:r>
              <a:rPr lang="en" u="sng"/>
              <a:t>Authentication ?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100" y="216663"/>
            <a:ext cx="482200" cy="4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311700" y="920400"/>
            <a:ext cx="8520600" cy="3890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Authentication </a:t>
            </a:r>
            <a:r>
              <a:rPr lang="en" sz="1400"/>
              <a:t>is a process in which the credentials provided are compared to those on file in a database of authorized users' information on a local operating system or within an authentication server.</a:t>
            </a:r>
            <a:br>
              <a:rPr lang="en" sz="1400"/>
            </a:br>
            <a:br>
              <a:rPr b="1" lang="en" sz="1400"/>
            </a:br>
            <a:br>
              <a:rPr b="1" lang="en" sz="1400"/>
            </a:br>
            <a:br>
              <a:rPr b="1" lang="en" sz="1400"/>
            </a:br>
            <a:br>
              <a:rPr b="1" lang="en" sz="1400"/>
            </a:br>
            <a:r>
              <a:rPr b="1" lang="en" sz="1400"/>
              <a:t>HTTP Basic authentication : - </a:t>
            </a:r>
            <a:r>
              <a:rPr lang="en" sz="1400"/>
              <a:t>Based on a username and password, is the authentication mechanism defined in the HTTP/1.0 specification.  base64 encoding is used.</a:t>
            </a:r>
            <a:r>
              <a:rPr b="1" lang="en" sz="1400"/>
              <a:t> E.g</a:t>
            </a:r>
            <a:br>
              <a:rPr b="1" lang="en" sz="1400"/>
            </a:br>
            <a:br>
              <a:rPr b="1" lang="en" sz="1400"/>
            </a:br>
            <a:r>
              <a:rPr b="1" lang="en" sz="1400"/>
              <a:t>E.g </a:t>
            </a:r>
            <a:r>
              <a:rPr lang="en" sz="1400"/>
              <a:t>user named john with password secret -  </a:t>
            </a:r>
            <a:r>
              <a:rPr lang="en" sz="1400"/>
              <a:t>am9objpzZWNyZXQ=</a:t>
            </a:r>
            <a:br>
              <a:rPr lang="en" sz="1400"/>
            </a:br>
            <a:br>
              <a:rPr lang="en" sz="1400"/>
            </a:br>
            <a:br>
              <a:rPr b="1" lang="en" sz="1400"/>
            </a:br>
            <a:r>
              <a:rPr lang="en" sz="1400"/>
              <a:t>curl --header "Authorization: Basic am9objpzZWNyZXQ=" my-website.com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3" name="Google Shape;273;p34"/>
          <p:cNvSpPr/>
          <p:nvPr/>
        </p:nvSpPr>
        <p:spPr>
          <a:xfrm>
            <a:off x="1235575" y="1925650"/>
            <a:ext cx="903000" cy="482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User </a:t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5108675" y="1925650"/>
            <a:ext cx="903000" cy="482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Server</a:t>
            </a:r>
            <a:endParaRPr/>
          </a:p>
        </p:txBody>
      </p:sp>
      <p:cxnSp>
        <p:nvCxnSpPr>
          <p:cNvPr id="275" name="Google Shape;275;p34"/>
          <p:cNvCxnSpPr/>
          <p:nvPr/>
        </p:nvCxnSpPr>
        <p:spPr>
          <a:xfrm>
            <a:off x="2467125" y="2048600"/>
            <a:ext cx="231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4"/>
          <p:cNvSpPr txBox="1"/>
          <p:nvPr/>
        </p:nvSpPr>
        <p:spPr>
          <a:xfrm>
            <a:off x="2588275" y="1707150"/>
            <a:ext cx="24342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username:password</a:t>
            </a:r>
            <a:endParaRPr/>
          </a:p>
        </p:txBody>
      </p:sp>
      <p:cxnSp>
        <p:nvCxnSpPr>
          <p:cNvPr id="277" name="Google Shape;277;p34"/>
          <p:cNvCxnSpPr/>
          <p:nvPr/>
        </p:nvCxnSpPr>
        <p:spPr>
          <a:xfrm rot="10800000">
            <a:off x="2566175" y="2290800"/>
            <a:ext cx="21588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4"/>
          <p:cNvSpPr txBox="1"/>
          <p:nvPr/>
        </p:nvSpPr>
        <p:spPr>
          <a:xfrm>
            <a:off x="2698425" y="2235850"/>
            <a:ext cx="2619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authenticated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104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What is Authentication ?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100" y="216663"/>
            <a:ext cx="482200" cy="4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311700" y="920400"/>
            <a:ext cx="85206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/>
            </a:br>
            <a:r>
              <a:rPr b="1" lang="en" sz="1400"/>
              <a:t>HTTP Digest Authentication.  - </a:t>
            </a:r>
            <a:r>
              <a:rPr lang="en" sz="1400"/>
              <a:t>Authentication is performed by transmitting the password in an ENCRYPTED form which is much MORE SECURE than the simple base64 encoding used by Basic Authentication</a:t>
            </a:r>
            <a:br>
              <a:rPr lang="en" sz="1400"/>
            </a:br>
            <a:br>
              <a:rPr lang="en" sz="1400"/>
            </a:br>
            <a:br>
              <a:rPr lang="en" sz="1400"/>
            </a:br>
            <a:r>
              <a:rPr b="1" lang="en" sz="1400"/>
              <a:t>Form Based Authentication   -  </a:t>
            </a:r>
            <a:r>
              <a:rPr lang="en" sz="1400"/>
              <a:t>The login form must contain fields for entering a username and a password.</a:t>
            </a:r>
            <a:br>
              <a:rPr lang="en" sz="1400"/>
            </a:br>
            <a:br>
              <a:rPr lang="en" sz="1400"/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&lt;form method='post' action='j_security_check'&gt;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&lt;input type='text' name='j_username'&gt;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&lt;input type='password' name='j_password'&gt;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&lt;/form&gt;	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912" y="3696925"/>
            <a:ext cx="1435550" cy="10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>
            <p:ph type="title"/>
          </p:nvPr>
        </p:nvSpPr>
        <p:spPr>
          <a:xfrm>
            <a:off x="964450" y="1732350"/>
            <a:ext cx="71859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What is Cookie &amp; Token(In HTTP)?</a:t>
            </a:r>
            <a:endParaRPr sz="4500"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425" y="3775475"/>
            <a:ext cx="622525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775" y="216679"/>
            <a:ext cx="622526" cy="62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104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Cookie &amp; Tokens basics</a:t>
            </a:r>
            <a:endParaRPr u="sng"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100" y="216663"/>
            <a:ext cx="482200" cy="4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311700" y="920400"/>
            <a:ext cx="85206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Cookies :  </a:t>
            </a:r>
            <a:r>
              <a:rPr lang="en" sz="1400"/>
              <a:t>When a server receives an HTTP request in the response, it can send a Set-Cookie header. The browser puts it into a cookie jar, and the cookie will be sent along with every request made to the same origin in the Cookie HTTP header.</a:t>
            </a:r>
            <a:br>
              <a:rPr lang="en" sz="1400"/>
            </a:br>
            <a:br>
              <a:rPr lang="en" sz="1400"/>
            </a:br>
            <a:r>
              <a:rPr lang="en" sz="1400"/>
              <a:t>You can use cookies for authentication purposes but they have incompatibility with REST - as it introduces a state into a stateless protocol</a:t>
            </a:r>
            <a:br>
              <a:rPr lang="en" sz="1400"/>
            </a:br>
            <a:br>
              <a:rPr lang="en" sz="1400"/>
            </a:br>
            <a:r>
              <a:rPr lang="en" sz="1400"/>
              <a:t>But most </a:t>
            </a:r>
            <a:r>
              <a:rPr lang="en" sz="1400"/>
              <a:t>widely</a:t>
            </a:r>
            <a:r>
              <a:rPr lang="en" sz="1400"/>
              <a:t> used are Tokens (In REST APIs)</a:t>
            </a:r>
            <a:br>
              <a:rPr lang="en" sz="1400"/>
            </a:br>
            <a:br>
              <a:rPr lang="en" sz="1400"/>
            </a:br>
            <a:r>
              <a:rPr b="1" lang="en" sz="1400"/>
              <a:t>Tokens : </a:t>
            </a:r>
            <a:r>
              <a:rPr lang="en" sz="1400"/>
              <a:t>Sometimes</a:t>
            </a:r>
            <a:r>
              <a:rPr lang="en" sz="1400"/>
              <a:t> called Json web token</a:t>
            </a:r>
            <a:r>
              <a:rPr b="1" lang="en" sz="1400"/>
              <a:t>, </a:t>
            </a:r>
            <a:r>
              <a:rPr lang="en" sz="1400"/>
              <a:t>Some kind of unique string that can identify the client and its permission level.  - </a:t>
            </a:r>
            <a:br>
              <a:rPr lang="en" sz="1400"/>
            </a:br>
            <a:br>
              <a:rPr lang="en" sz="1400"/>
            </a:br>
            <a:endParaRPr sz="1400"/>
          </a:p>
        </p:txBody>
      </p:sp>
      <p:pic>
        <p:nvPicPr>
          <p:cNvPr id="305" name="Google Shape;305;p37"/>
          <p:cNvPicPr preferRelativeResize="0"/>
          <p:nvPr/>
        </p:nvPicPr>
        <p:blipFill rotWithShape="1">
          <a:blip r:embed="rId5">
            <a:alphaModFix/>
          </a:blip>
          <a:srcRect b="0" l="0" r="49929" t="0"/>
          <a:stretch/>
        </p:blipFill>
        <p:spPr>
          <a:xfrm>
            <a:off x="311700" y="3813500"/>
            <a:ext cx="4578476" cy="6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857850" y="2329350"/>
            <a:ext cx="7428300" cy="2217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Lets move to next tutorial...</a:t>
            </a:r>
            <a:endParaRPr sz="5400"/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300" y="4154375"/>
            <a:ext cx="989150" cy="9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528" y="692825"/>
            <a:ext cx="2154225" cy="16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589" y="861100"/>
            <a:ext cx="868100" cy="8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6252" y="1567169"/>
            <a:ext cx="1065150" cy="10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200" y="869125"/>
            <a:ext cx="4397675" cy="33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2824325" y="1603950"/>
            <a:ext cx="5981700" cy="22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What is API ? </a:t>
            </a:r>
            <a:endParaRPr sz="540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2850" y="3983925"/>
            <a:ext cx="964425" cy="9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API ?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API is the acronym for </a:t>
            </a:r>
            <a:r>
              <a:rPr b="1" lang="en"/>
              <a:t>Application Programming Interface</a:t>
            </a:r>
            <a:r>
              <a:rPr lang="en"/>
              <a:t>. It’s Kind of intermediary that allows two applications to talk to each other.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They can be set of subroutine definitions, protocols.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API can be web-based system, operating system, database system, computer hardware or software library.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Explained - 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151" y="1147375"/>
            <a:ext cx="1857675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050" y="2431200"/>
            <a:ext cx="1204025" cy="16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4950" y="2227900"/>
            <a:ext cx="1249500" cy="1768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/>
          <p:nvPr/>
        </p:nvCxnSpPr>
        <p:spPr>
          <a:xfrm flipH="1" rot="10800000">
            <a:off x="1456000" y="2255150"/>
            <a:ext cx="1377000" cy="6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5412550" y="2271050"/>
            <a:ext cx="1495500" cy="6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7"/>
          <p:cNvCxnSpPr/>
          <p:nvPr/>
        </p:nvCxnSpPr>
        <p:spPr>
          <a:xfrm rot="10800000">
            <a:off x="5238250" y="2431200"/>
            <a:ext cx="1511400" cy="6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1559000" y="2405575"/>
            <a:ext cx="1353000" cy="6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7"/>
          <p:cNvSpPr txBox="1"/>
          <p:nvPr/>
        </p:nvSpPr>
        <p:spPr>
          <a:xfrm>
            <a:off x="601375" y="2011800"/>
            <a:ext cx="1857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Client</a:t>
            </a:r>
            <a:endParaRPr b="1" u="sng"/>
          </a:p>
        </p:txBody>
      </p:sp>
      <p:sp>
        <p:nvSpPr>
          <p:cNvPr id="115" name="Google Shape;115;p17"/>
          <p:cNvSpPr txBox="1"/>
          <p:nvPr/>
        </p:nvSpPr>
        <p:spPr>
          <a:xfrm>
            <a:off x="3974425" y="3204775"/>
            <a:ext cx="1857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Waiter</a:t>
            </a:r>
            <a:endParaRPr b="1" u="sng"/>
          </a:p>
        </p:txBody>
      </p:sp>
      <p:sp>
        <p:nvSpPr>
          <p:cNvPr id="116" name="Google Shape;116;p17"/>
          <p:cNvSpPr txBox="1"/>
          <p:nvPr/>
        </p:nvSpPr>
        <p:spPr>
          <a:xfrm>
            <a:off x="7365525" y="1808500"/>
            <a:ext cx="1857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Chef</a:t>
            </a:r>
            <a:endParaRPr b="1" u="sng"/>
          </a:p>
        </p:txBody>
      </p:sp>
      <p:sp>
        <p:nvSpPr>
          <p:cNvPr id="117" name="Google Shape;117;p17"/>
          <p:cNvSpPr/>
          <p:nvPr/>
        </p:nvSpPr>
        <p:spPr>
          <a:xfrm>
            <a:off x="3750800" y="3774550"/>
            <a:ext cx="1582500" cy="530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Act as API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Explained - In WebApp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50" y="951866"/>
            <a:ext cx="8044000" cy="32347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API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We are only Concern about the Web API</a:t>
            </a:r>
            <a:br>
              <a:rPr lang="en"/>
            </a:br>
            <a:br>
              <a:rPr lang="en"/>
            </a:br>
            <a:r>
              <a:rPr lang="en"/>
              <a:t>Simple Object Access Protocol</a:t>
            </a:r>
            <a:br>
              <a:rPr lang="en"/>
            </a:br>
            <a:r>
              <a:rPr lang="en"/>
              <a:t>Remote Procedure Call </a:t>
            </a:r>
            <a:br>
              <a:rPr lang="en"/>
            </a:br>
            <a:r>
              <a:rPr b="1" lang="en"/>
              <a:t>Representational State Transfer (REST).  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etc…..</a:t>
            </a:r>
            <a:endParaRPr b="1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525" y="1682525"/>
            <a:ext cx="1684625" cy="13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5325500" y="3418450"/>
            <a:ext cx="1014300" cy="569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>
                <a:solidFill>
                  <a:srgbClr val="FFFFFF"/>
                </a:solidFill>
              </a:rPr>
              <a:t>SOAP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7859750" y="3418450"/>
            <a:ext cx="1014300" cy="569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>
                <a:solidFill>
                  <a:srgbClr val="FFFFFF"/>
                </a:solidFill>
              </a:rPr>
              <a:t>REST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6659000" y="3418450"/>
            <a:ext cx="1014300" cy="569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>
                <a:solidFill>
                  <a:srgbClr val="FFFFFF"/>
                </a:solidFill>
              </a:rPr>
              <a:t>RPC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200" y="869125"/>
            <a:ext cx="4397675" cy="33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type="title"/>
          </p:nvPr>
        </p:nvSpPr>
        <p:spPr>
          <a:xfrm>
            <a:off x="2556475" y="1538475"/>
            <a:ext cx="5981700" cy="22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What is REST ? </a:t>
            </a:r>
            <a:endParaRPr sz="54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6900" y="3511425"/>
            <a:ext cx="1149525" cy="13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13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Understand - REST API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REST is the underlying architectural principle of the web.</a:t>
            </a:r>
            <a:br>
              <a:rPr lang="en"/>
            </a:br>
            <a:br>
              <a:rPr lang="en"/>
            </a:br>
            <a:r>
              <a:rPr lang="en"/>
              <a:t> The amazing thing about the web is the fact that </a:t>
            </a:r>
            <a:r>
              <a:rPr b="1" lang="en"/>
              <a:t>clients (browsers) and servers can interact in complex ways without the client knowing anything beforehand about the server and the resources it hosts.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The key constraint is that the server and client must both agree on the media used, which in the case of the web is HTML.</a:t>
            </a:r>
            <a:br>
              <a:rPr lang="en"/>
            </a:br>
            <a:br>
              <a:rPr lang="en"/>
            </a:br>
            <a:r>
              <a:rPr lang="en"/>
              <a:t>There are </a:t>
            </a:r>
            <a:r>
              <a:rPr b="1" lang="en"/>
              <a:t>six constraints</a:t>
            </a:r>
            <a:r>
              <a:rPr lang="en"/>
              <a:t> to for any API to be REST API.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75" y="136025"/>
            <a:ext cx="482200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563" y="4038625"/>
            <a:ext cx="1104875" cy="1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362050" y="811475"/>
            <a:ext cx="8301900" cy="3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7153425" y="949325"/>
            <a:ext cx="1678800" cy="847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>
                <a:solidFill>
                  <a:srgbClr val="FFFFFF"/>
                </a:solidFill>
              </a:rPr>
              <a:t>REST Explained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